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hartEx1.xml" ContentType="application/vnd.ms-office.chartex+xml"/>
  <Override PartName="/ppt/revisionInfo.xml" ContentType="application/vnd.ms-powerpoint.revisioninfo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4" r:id="rId3"/>
    <p:sldId id="262" r:id="rId4"/>
    <p:sldId id="266" r:id="rId5"/>
    <p:sldId id="264" r:id="rId6"/>
    <p:sldId id="265" r:id="rId7"/>
    <p:sldId id="270" r:id="rId8"/>
    <p:sldId id="271" r:id="rId9"/>
    <p:sldId id="272" r:id="rId10"/>
    <p:sldId id="260" r:id="rId11"/>
    <p:sldId id="261" r:id="rId12"/>
    <p:sldId id="257" r:id="rId13"/>
    <p:sldId id="258" r:id="rId14"/>
    <p:sldId id="259" r:id="rId15"/>
    <p:sldId id="269" r:id="rId16"/>
    <p:sldId id="27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288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gaiab\Desktop\grafici%20per%20ppt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gaiab\Desktop\grafici%20per%20ppt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C:\Users\gaiab\Desktop\WORK%20IN%20PROGRESS\confronto%20vit%20D%20nelle%20varie%20forme%20di%20VKC%202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C:\Users\gaiab\Desktop\WORK%20IN%20PROGRESS\vitamina%20D%20e%20BMI.xlsx" TargetMode="Externa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microsoft.com/office/2011/relationships/chartStyle" Target="style6.xml"/><Relationship Id="rId1" Type="http://schemas.openxmlformats.org/officeDocument/2006/relationships/oleObject" Target="file:///C:\Users\gaiab\Desktop\WORK%20IN%20PROGRESS\vitamina%20D%20e%20fototip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SINTOMI</a:t>
            </a:r>
          </a:p>
        </c:rich>
      </c:tx>
      <c:layout>
        <c:manualLayout>
          <c:xMode val="edge"/>
          <c:yMode val="edge"/>
          <c:x val="0.46727956559777856"/>
          <c:y val="2.0430497469973604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6884992"/>
        <c:axId val="136886528"/>
        <c:axId val="0"/>
      </c:bar3DChart>
      <c:catAx>
        <c:axId val="136884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36886528"/>
        <c:crosses val="autoZero"/>
        <c:auto val="1"/>
        <c:lblAlgn val="ctr"/>
        <c:lblOffset val="100"/>
        <c:noMultiLvlLbl val="0"/>
      </c:catAx>
      <c:valAx>
        <c:axId val="136886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36884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tint val="98000"/>
                    <a:lumMod val="114000"/>
                  </a:schemeClr>
                </a:gs>
                <a:gs pos="100000">
                  <a:schemeClr val="accent1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  <a:sp3d/>
          </c:spPr>
          <c:invertIfNegative val="0"/>
          <c:cat>
            <c:strRef>
              <c:f>Foglio1!$A$11:$A$16</c:f>
              <c:strCache>
                <c:ptCount val="6"/>
                <c:pt idx="0">
                  <c:v>prurito</c:v>
                </c:pt>
                <c:pt idx="1">
                  <c:v>sensazione di corpo estraneo</c:v>
                </c:pt>
                <c:pt idx="2">
                  <c:v>fotofobia</c:v>
                </c:pt>
                <c:pt idx="3">
                  <c:v>secrezione</c:v>
                </c:pt>
                <c:pt idx="4">
                  <c:v>lacrimazione</c:v>
                </c:pt>
                <c:pt idx="5">
                  <c:v>bruciore</c:v>
                </c:pt>
              </c:strCache>
            </c:strRef>
          </c:cat>
          <c:val>
            <c:numRef>
              <c:f>Foglio1!$B$11:$B$16</c:f>
              <c:numCache>
                <c:formatCode>0%</c:formatCode>
                <c:ptCount val="6"/>
                <c:pt idx="0">
                  <c:v>0.96</c:v>
                </c:pt>
                <c:pt idx="1">
                  <c:v>0.57999999999999996</c:v>
                </c:pt>
                <c:pt idx="2">
                  <c:v>0.54</c:v>
                </c:pt>
                <c:pt idx="3">
                  <c:v>0.53</c:v>
                </c:pt>
                <c:pt idx="4">
                  <c:v>0.39</c:v>
                </c:pt>
                <c:pt idx="5">
                  <c:v>0.09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B5B-4967-B8FB-9EE77CB6A2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7710208"/>
        <c:axId val="137716096"/>
        <c:axId val="0"/>
      </c:bar3DChart>
      <c:catAx>
        <c:axId val="137710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37716096"/>
        <c:crosses val="autoZero"/>
        <c:auto val="1"/>
        <c:lblAlgn val="ctr"/>
        <c:lblOffset val="100"/>
        <c:noMultiLvlLbl val="0"/>
      </c:catAx>
      <c:valAx>
        <c:axId val="137716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37710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vit D pre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totale</c:v>
                </c:pt>
                <c:pt idx="1">
                  <c:v>ciclosporina</c:v>
                </c:pt>
                <c:pt idx="2">
                  <c:v>tacrolimus</c:v>
                </c:pt>
              </c:strCache>
            </c:strRef>
          </c:cat>
          <c:val>
            <c:numRef>
              <c:f>Foglio1!$B$2:$B$4</c:f>
              <c:numCache>
                <c:formatCode>General</c:formatCode>
                <c:ptCount val="3"/>
                <c:pt idx="0">
                  <c:v>23.92</c:v>
                </c:pt>
                <c:pt idx="1">
                  <c:v>23.97</c:v>
                </c:pt>
                <c:pt idx="2">
                  <c:v>23.56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73D-41BA-AEE7-B460C094B001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vit D post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totale</c:v>
                </c:pt>
                <c:pt idx="1">
                  <c:v>ciclosporina</c:v>
                </c:pt>
                <c:pt idx="2">
                  <c:v>tacrolimus</c:v>
                </c:pt>
              </c:strCache>
            </c:strRef>
          </c:cat>
          <c:val>
            <c:numRef>
              <c:f>Foglio1!$C$2:$C$4</c:f>
              <c:numCache>
                <c:formatCode>General</c:formatCode>
                <c:ptCount val="3"/>
                <c:pt idx="0">
                  <c:v>33.79</c:v>
                </c:pt>
                <c:pt idx="1">
                  <c:v>33.47</c:v>
                </c:pt>
                <c:pt idx="2">
                  <c:v>35.42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73D-41BA-AEE7-B460C094B0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9155712"/>
        <c:axId val="139169792"/>
      </c:barChart>
      <c:catAx>
        <c:axId val="139155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39169792"/>
        <c:crosses val="autoZero"/>
        <c:auto val="1"/>
        <c:lblAlgn val="ctr"/>
        <c:lblOffset val="100"/>
        <c:noMultiLvlLbl val="0"/>
      </c:catAx>
      <c:valAx>
        <c:axId val="139169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39155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tint val="98000"/>
                    <a:lumMod val="114000"/>
                  </a:schemeClr>
                </a:gs>
                <a:gs pos="100000">
                  <a:schemeClr val="accent1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3.0193236714975844E-2"/>
                  <c:y val="-7.998795614640653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00F-4EFD-BC27-09FD3E4F7B47}"/>
                </c:ext>
              </c:extLst>
            </c:dLbl>
            <c:dLbl>
              <c:idx val="1"/>
              <c:layout>
                <c:manualLayout>
                  <c:x val="2.3792270531400966E-2"/>
                  <c:y val="-8.988943492385624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00F-4EFD-BC27-09FD3E4F7B47}"/>
                </c:ext>
              </c:extLst>
            </c:dLbl>
            <c:dLbl>
              <c:idx val="2"/>
              <c:layout>
                <c:manualLayout>
                  <c:x val="1.0748792270531401E-2"/>
                  <c:y val="-8.546243505252805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00F-4EFD-BC27-09FD3E4F7B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Foglio1!$AM$7:$AO$7</c:f>
              <c:strCache>
                <c:ptCount val="3"/>
                <c:pt idx="0">
                  <c:v>forma limbare</c:v>
                </c:pt>
                <c:pt idx="1">
                  <c:v>forma mista</c:v>
                </c:pt>
                <c:pt idx="2">
                  <c:v>forma tarsale</c:v>
                </c:pt>
              </c:strCache>
            </c:strRef>
          </c:cat>
          <c:val>
            <c:numRef>
              <c:f>Foglio1!$AM$8:$AO$8</c:f>
              <c:numCache>
                <c:formatCode>General</c:formatCode>
                <c:ptCount val="3"/>
                <c:pt idx="0">
                  <c:v>18.75</c:v>
                </c:pt>
                <c:pt idx="1">
                  <c:v>8.3000000000000007</c:v>
                </c:pt>
                <c:pt idx="2">
                  <c:v>7.7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00F-4EFD-BC27-09FD3E4F7B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2722944"/>
        <c:axId val="142724480"/>
        <c:axId val="0"/>
      </c:bar3DChart>
      <c:catAx>
        <c:axId val="142722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2724480"/>
        <c:crosses val="autoZero"/>
        <c:auto val="1"/>
        <c:lblAlgn val="ctr"/>
        <c:lblOffset val="100"/>
        <c:noMultiLvlLbl val="0"/>
      </c:catAx>
      <c:valAx>
        <c:axId val="142724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2722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tint val="98000"/>
                    <a:lumMod val="114000"/>
                  </a:schemeClr>
                </a:gs>
                <a:gs pos="100000">
                  <a:schemeClr val="accent1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3.4541062801932323E-2"/>
                  <c:y val="-0.110305381930799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72C-4C96-BEC9-B6D968CCABA8}"/>
                </c:ext>
              </c:extLst>
            </c:dLbl>
            <c:dLbl>
              <c:idx val="1"/>
              <c:layout>
                <c:manualLayout>
                  <c:x val="3.5748792270531404E-2"/>
                  <c:y val="-0.121979951913641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72C-4C96-BEC9-B6D968CCAB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Foglio3!$B$39:$C$39</c:f>
              <c:strCache>
                <c:ptCount val="2"/>
                <c:pt idx="0">
                  <c:v>L e N</c:v>
                </c:pt>
                <c:pt idx="1">
                  <c:v>H</c:v>
                </c:pt>
              </c:strCache>
            </c:strRef>
          </c:cat>
          <c:val>
            <c:numRef>
              <c:f>Foglio3!$B$40:$C$40</c:f>
              <c:numCache>
                <c:formatCode>General</c:formatCode>
                <c:ptCount val="2"/>
                <c:pt idx="0" formatCode="0.00">
                  <c:v>11.7</c:v>
                </c:pt>
                <c:pt idx="1">
                  <c:v>7.3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72C-4C96-BEC9-B6D968CCAB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2487424"/>
        <c:axId val="152488960"/>
        <c:axId val="0"/>
      </c:bar3DChart>
      <c:catAx>
        <c:axId val="152487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52488960"/>
        <c:crosses val="autoZero"/>
        <c:auto val="1"/>
        <c:lblAlgn val="ctr"/>
        <c:lblOffset val="100"/>
        <c:noMultiLvlLbl val="0"/>
      </c:catAx>
      <c:valAx>
        <c:axId val="152488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52487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val">
        <cx:f>Foglio1!$T$118:$T$169</cx:f>
        <cx:lvl ptCount="52" formatCode="Standard">
          <cx:pt idx="0">18.100000000000001</cx:pt>
          <cx:pt idx="1">12.4</cx:pt>
          <cx:pt idx="2">11.699999999999999</cx:pt>
          <cx:pt idx="3">0</cx:pt>
          <cx:pt idx="4">1.8</cx:pt>
          <cx:pt idx="5">13.4</cx:pt>
          <cx:pt idx="6">11.699999999999999</cx:pt>
          <cx:pt idx="7">25</cx:pt>
          <cx:pt idx="8">-3.3999999999999999</cx:pt>
          <cx:pt idx="9">6.9000000000000004</cx:pt>
          <cx:pt idx="10">-5.5</cx:pt>
          <cx:pt idx="11">-4.2999999999999998</cx:pt>
          <cx:pt idx="12">11.699999999999999</cx:pt>
          <cx:pt idx="13">11.1</cx:pt>
          <cx:pt idx="14">1.7</cx:pt>
          <cx:pt idx="15">-1.5</cx:pt>
          <cx:pt idx="16">19.800000000000001</cx:pt>
          <cx:pt idx="17">-20</cx:pt>
          <cx:pt idx="18">10.1</cx:pt>
          <cx:pt idx="19">33.5</cx:pt>
          <cx:pt idx="20">6.9000000000000004</cx:pt>
          <cx:pt idx="21">23.300000000000001</cx:pt>
          <cx:pt idx="22">28.600000000000001</cx:pt>
          <cx:pt idx="23">17.800000000000001</cx:pt>
          <cx:pt idx="24">20.5</cx:pt>
          <cx:pt idx="25">-3.1000000000000001</cx:pt>
          <cx:pt idx="26">-0.29999999999999999</cx:pt>
          <cx:pt idx="27">8.4000000000000004</cx:pt>
          <cx:pt idx="28">-6.7999999999999998</cx:pt>
          <cx:pt idx="29">14.4</cx:pt>
          <cx:pt idx="30">14.5</cx:pt>
          <cx:pt idx="31">17</cx:pt>
          <cx:pt idx="32">19.5</cx:pt>
          <cx:pt idx="33">10.5</cx:pt>
          <cx:pt idx="34">19.699999999999999</cx:pt>
          <cx:pt idx="35">2.7000000000000002</cx:pt>
          <cx:pt idx="36">5.2000000000000002</cx:pt>
          <cx:pt idx="37">20.800000000000001</cx:pt>
          <cx:pt idx="38">7.7999999999999998</cx:pt>
          <cx:pt idx="39">8.1999999999999993</cx:pt>
          <cx:pt idx="40">10.300000000000001</cx:pt>
          <cx:pt idx="41">15.5</cx:pt>
          <cx:pt idx="42">1</cx:pt>
          <cx:pt idx="43">20.5</cx:pt>
          <cx:pt idx="44">15.4</cx:pt>
          <cx:pt idx="45">12.1</cx:pt>
          <cx:pt idx="46">7.0999999999999996</cx:pt>
          <cx:pt idx="47">11.800000000000001</cx:pt>
          <cx:pt idx="48">15</cx:pt>
          <cx:pt idx="49">6.0999999999999996</cx:pt>
          <cx:pt idx="50">32</cx:pt>
          <cx:pt idx="51">2.3199999999999998</cx:pt>
        </cx:lvl>
      </cx:numDim>
    </cx:data>
    <cx:data id="1">
      <cx:numDim type="val">
        <cx:f>Foglio1!$U$118:$U$169</cx:f>
        <cx:lvl ptCount="52" formatCode="Standard">
          <cx:pt idx="0">7.7000000000000002</cx:pt>
          <cx:pt idx="1">7.4000000000000004</cx:pt>
          <cx:pt idx="2">-11.4</cx:pt>
          <cx:pt idx="3">5.4000000000000004</cx:pt>
          <cx:pt idx="4">26.600000000000001</cx:pt>
          <cx:pt idx="5">39.100000000000001</cx:pt>
          <cx:pt idx="6">6.0999999999999996</cx:pt>
          <cx:pt idx="7">-1.2</cx:pt>
          <cx:pt idx="8">24</cx:pt>
          <cx:pt idx="9">13</cx:pt>
          <cx:pt idx="10">4.2999999999999998</cx:pt>
        </cx:lvl>
      </cx:numDim>
    </cx:data>
  </cx:chartData>
  <cx:chart>
    <cx:plotArea>
      <cx:plotAreaRegion>
        <cx:series layoutId="boxWhisker" uniqueId="{739726D6-9114-4BDC-80B4-FF67B2F98954}">
          <cx:tx>
            <cx:txData>
              <cx:f>Foglio1!$T$117</cx:f>
              <cx:v>fototipo 2-3</cx:v>
            </cx:txData>
          </cx:tx>
          <cx:dataId val="0"/>
          <cx:layoutPr>
            <cx:visibility meanLine="0" meanMarker="1" nonoutliers="0" outliers="1"/>
            <cx:statistics quartileMethod="exclusive"/>
          </cx:layoutPr>
        </cx:series>
        <cx:series layoutId="boxWhisker" uniqueId="{78CAAC38-3E6B-4409-97B6-C1692ED8EAAE}">
          <cx:tx>
            <cx:txData>
              <cx:f>Foglio1!$U$117</cx:f>
              <cx:v>fototipo 4</cx:v>
            </cx:txData>
          </cx:tx>
          <cx:dataId val="1"/>
          <cx:layoutPr>
            <cx:visibility meanLine="0" meanMarker="1" nonoutliers="0" outliers="1"/>
            <cx:statistics quartileMethod="exclusive"/>
          </cx:layoutPr>
        </cx:series>
      </cx:plotAreaRegion>
      <cx:axis id="0" hidden="1">
        <cx:catScaling gapWidth="1"/>
        <cx:tickLabels/>
      </cx:axis>
      <cx:axis id="1">
        <cx:valScaling/>
        <cx:majorGridlines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1200"/>
            </a:pPr>
            <a:endParaRPr lang="it-IT" sz="1200" b="0" i="0" u="none" strike="noStrike" baseline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</a:endParaRPr>
          </a:p>
        </cx:txPr>
      </cx:axis>
    </cx:plotArea>
    <cx:legend pos="b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1600"/>
          </a:pPr>
          <a:endParaRPr lang="it-IT" sz="1600" b="0" i="0" u="none" strike="noStrike" baseline="0">
            <a:solidFill>
              <a:prstClr val="black">
                <a:lumMod val="65000"/>
                <a:lumOff val="35000"/>
              </a:prstClr>
            </a:solidFill>
            <a:latin typeface="Calibri" panose="020F0502020204030204"/>
          </a:endParaRPr>
        </a:p>
      </cx:txPr>
    </cx:legend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4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E700B27-DE4C-4B9E-BB11-B9027034A00F}" type="datetimeFigureOut">
              <a:rPr lang="en-US" dirty="0"/>
              <a:pPr/>
              <a:t>10/19/2017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dirty="0"/>
              <a:t>10/19/2017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dirty="0"/>
              <a:t>10/19/2017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FigureOut">
              <a:rPr lang="en-US" dirty="0"/>
              <a:t>10/19/2017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dirty="0"/>
              <a:t>10/19/2017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dirty="0"/>
              <a:t>10/19/2017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dirty="0"/>
              <a:t>10/19/2017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dirty="0"/>
              <a:t>10/19/2017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dirty="0"/>
              <a:t>10/19/2017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dirty="0"/>
              <a:t>10/19/2017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dirty="0"/>
              <a:t>10/19/2017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dirty="0"/>
              <a:t>10/19/2017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dirty="0"/>
              <a:t>10/19/2017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dirty="0"/>
              <a:t>10/19/2017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dirty="0"/>
              <a:t>10/19/2017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dirty="0"/>
              <a:t>10/19/2017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dirty="0"/>
              <a:t>10/19/2017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E0D914D-B099-4142-A885-11F276715148}" type="datetimeFigureOut">
              <a:rPr lang="en-US" dirty="0"/>
              <a:t>10/19/2017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8">
            <a:extLst>
              <a:ext uri="{FF2B5EF4-FFF2-40B4-BE49-F238E27FC236}">
                <a16:creationId xmlns:a16="http://schemas.microsoft.com/office/drawing/2014/main" xmlns="" id="{2169BF4F-FA69-4E06-93B5-C5B81BD76293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20832" y="396837"/>
            <a:ext cx="6451504" cy="6058999"/>
            <a:chOff x="423332" y="396837"/>
            <a:chExt cx="6451504" cy="6058999"/>
          </a:xfrm>
        </p:grpSpPr>
        <p:sp>
          <p:nvSpPr>
            <p:cNvPr id="10" name="Rectangle 9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 flipH="1">
              <a:off x="423332" y="402165"/>
              <a:ext cx="593738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 rot="5400000" flipH="1">
              <a:off x="3161515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 rot="5677511" flipH="1">
              <a:off x="5004670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pic>
        <p:nvPicPr>
          <p:cNvPr id="4" name="Immagine 3" descr="Immagine che contiene clipart&#10;&#10;Descrizione generata con affidabilità molto elevata">
            <a:extLst>
              <a:ext uri="{FF2B5EF4-FFF2-40B4-BE49-F238E27FC236}">
                <a16:creationId xmlns:a16="http://schemas.microsoft.com/office/drawing/2014/main" xmlns="" id="{9CA9A2EC-723B-4CD6-8E6A-F89059002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763" y="1803055"/>
            <a:ext cx="4983737" cy="3251889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FF178BE-5D4C-4F11-88BA-631A2E2AEB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07145" y="1241266"/>
            <a:ext cx="4535926" cy="3153753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OCCHIO ALLA VERNAL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A8654AA3-4C70-43EA-A372-F6716520EA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07145" y="4956313"/>
            <a:ext cx="4535926" cy="1257674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30/09/2017</a:t>
            </a:r>
          </a:p>
        </p:txBody>
      </p:sp>
    </p:spTree>
    <p:extLst>
      <p:ext uri="{BB962C8B-B14F-4D97-AF65-F5344CB8AC3E}">
        <p14:creationId xmlns:p14="http://schemas.microsoft.com/office/powerpoint/2010/main" val="567024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415174E-8918-43C2-B63C-63C5FD18E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LIVELLI SIERICI DI VITAMINA D</a:t>
            </a:r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xmlns="" id="{AB0C284E-663F-476A-AB76-D634CDD202F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55700" y="2603500"/>
          <a:ext cx="8824913" cy="341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48449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AFD51E3-A527-4221-AF5A-499E8C67C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CICLOSPORINA vs TACROLIMUS</a:t>
            </a:r>
          </a:p>
        </p:txBody>
      </p:sp>
      <p:pic>
        <p:nvPicPr>
          <p:cNvPr id="4" name="Segnaposto contenuto 11">
            <a:extLst>
              <a:ext uri="{FF2B5EF4-FFF2-40B4-BE49-F238E27FC236}">
                <a16:creationId xmlns:a16="http://schemas.microsoft.com/office/drawing/2014/main" xmlns="" id="{F29DF3D9-7716-4E5C-B364-21EDE042A6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4993" y="2743111"/>
            <a:ext cx="5182049" cy="332260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344BED3F-9263-4E57-ACB6-1878D822D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5611" y="2925004"/>
            <a:ext cx="5048250" cy="2886075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5586C329-502D-4F43-A997-EF9AF1484B83}"/>
              </a:ext>
            </a:extLst>
          </p:cNvPr>
          <p:cNvSpPr/>
          <p:nvPr/>
        </p:nvSpPr>
        <p:spPr>
          <a:xfrm>
            <a:off x="530087" y="6187480"/>
            <a:ext cx="6096000" cy="3126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Frequenza di ipovitaminosi D nei bambini in terapia con ciclosporina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xmlns="" id="{D19D1057-0CD1-4178-B3E5-B3CF1E76AAA3}"/>
              </a:ext>
            </a:extLst>
          </p:cNvPr>
          <p:cNvSpPr/>
          <p:nvPr/>
        </p:nvSpPr>
        <p:spPr>
          <a:xfrm>
            <a:off x="6149008" y="6162260"/>
            <a:ext cx="6042992" cy="32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Frequenza di ipovitaminosi D nei bambini in terapia con </a:t>
            </a:r>
            <a:r>
              <a:rPr lang="it-IT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tacrolimus</a:t>
            </a:r>
            <a:endParaRPr lang="it-I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43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71D1A8E-E668-4FB4-A6AB-729E8658C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Livelli sierici di vitamina D e forma di VKC</a:t>
            </a:r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xmlns="" id="{ABD7A407-09F3-4874-8AC3-A6985A94D81F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9569" y="1537746"/>
          <a:ext cx="10512862" cy="4638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C87953D6-95D4-44EF-8219-F00963899A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389" y="6440557"/>
            <a:ext cx="8931768" cy="41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826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5108380-EB4F-4CDC-A404-0FA439A75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Livelli sierici di vitamina D e BMI </a:t>
            </a:r>
          </a:p>
        </p:txBody>
      </p:sp>
      <p:graphicFrame>
        <p:nvGraphicFramePr>
          <p:cNvPr id="13" name="Segnaposto contenuto 12">
            <a:extLst>
              <a:ext uri="{FF2B5EF4-FFF2-40B4-BE49-F238E27FC236}">
                <a16:creationId xmlns:a16="http://schemas.microsoft.com/office/drawing/2014/main" xmlns="" id="{5D9039D4-23C3-4E61-AA0D-8711E4C0834A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6448D13D-29D8-4374-89A9-AD234F9D4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616" y="6228297"/>
            <a:ext cx="9448601" cy="54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648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143672B-4E73-4A14-B708-CAD512EDC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226" y="351872"/>
            <a:ext cx="10515600" cy="1755223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Livelli sierici di vitamina D e fototipo</a:t>
            </a:r>
            <a:br>
              <a:rPr lang="it-IT" dirty="0"/>
            </a:br>
            <a:endParaRPr lang="it-IT" dirty="0"/>
          </a:p>
        </p:txBody>
      </p:sp>
      <mc:AlternateContent xmlns:mc="http://schemas.openxmlformats.org/markup-compatibility/2006">
        <mc:Choice xmlns:cx1="http://schemas.microsoft.com/office/drawing/2015/9/8/chartex" xmlns="" Requires="cx1">
          <p:graphicFrame>
            <p:nvGraphicFramePr>
              <p:cNvPr id="4" name="Segnaposto contenuto 3">
                <a:extLst>
                  <a:ext uri="{FF2B5EF4-FFF2-40B4-BE49-F238E27FC236}">
                    <a16:creationId xmlns:a16="http://schemas.microsoft.com/office/drawing/2014/main" id="{E59DD28B-151C-4C42-B7FF-079B30680259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750306556"/>
                  </p:ext>
                </p:extLst>
              </p:nvPr>
            </p:nvGraphicFramePr>
            <p:xfrm>
              <a:off x="679174" y="1626843"/>
              <a:ext cx="10515600" cy="4351338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4" name="Segnaposto contenuto 3">
                <a:extLst>
                  <a:ext uri="{FF2B5EF4-FFF2-40B4-BE49-F238E27FC236}">
                    <a16:creationId xmlns:a16="http://schemas.microsoft.com/office/drawing/2014/main" xmlns="" xmlns:cx1="http://schemas.microsoft.com/office/drawing/2015/9/8/chartex" id="{E59DD28B-151C-4C42-B7FF-079B3068025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9174" y="1626843"/>
                <a:ext cx="10515600" cy="4351338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C2D816D2-387F-45D3-8D5E-E09CF863B7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850" y="6320495"/>
            <a:ext cx="7752324" cy="345347"/>
          </a:xfrm>
          <a:prstGeom prst="rect">
            <a:avLst/>
          </a:prstGeom>
        </p:spPr>
      </p:pic>
      <p:cxnSp>
        <p:nvCxnSpPr>
          <p:cNvPr id="8" name="Connettore 2 7">
            <a:extLst>
              <a:ext uri="{FF2B5EF4-FFF2-40B4-BE49-F238E27FC236}">
                <a16:creationId xmlns:a16="http://schemas.microsoft.com/office/drawing/2014/main" xmlns="" id="{B12F0DB2-E901-45FA-9C35-2FF5F28D7638}"/>
              </a:ext>
            </a:extLst>
          </p:cNvPr>
          <p:cNvCxnSpPr/>
          <p:nvPr/>
        </p:nvCxnSpPr>
        <p:spPr>
          <a:xfrm>
            <a:off x="3326296" y="3339548"/>
            <a:ext cx="185530" cy="1325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tangolo 8">
            <a:extLst>
              <a:ext uri="{FF2B5EF4-FFF2-40B4-BE49-F238E27FC236}">
                <a16:creationId xmlns:a16="http://schemas.microsoft.com/office/drawing/2014/main" xmlns="" id="{7F4620D8-2AD0-4626-971B-954AD303E6C7}"/>
              </a:ext>
            </a:extLst>
          </p:cNvPr>
          <p:cNvSpPr/>
          <p:nvPr/>
        </p:nvSpPr>
        <p:spPr>
          <a:xfrm>
            <a:off x="2387875" y="3049122"/>
            <a:ext cx="1002197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mediana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xmlns="" id="{EF324C03-E1B5-4C34-A2DD-62E41D5C5F6D}"/>
              </a:ext>
            </a:extLst>
          </p:cNvPr>
          <p:cNvCxnSpPr/>
          <p:nvPr/>
        </p:nvCxnSpPr>
        <p:spPr>
          <a:xfrm flipH="1">
            <a:off x="8613913" y="3498574"/>
            <a:ext cx="185530" cy="145774"/>
          </a:xfrm>
          <a:prstGeom prst="straightConnector1">
            <a:avLst/>
          </a:prstGeom>
          <a:ln>
            <a:solidFill>
              <a:srgbClr val="FF99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tangolo 11">
            <a:extLst>
              <a:ext uri="{FF2B5EF4-FFF2-40B4-BE49-F238E27FC236}">
                <a16:creationId xmlns:a16="http://schemas.microsoft.com/office/drawing/2014/main" xmlns="" id="{4CD91C8B-15E6-40E1-9D7B-07A8E730FF4F}"/>
              </a:ext>
            </a:extLst>
          </p:cNvPr>
          <p:cNvSpPr/>
          <p:nvPr/>
        </p:nvSpPr>
        <p:spPr>
          <a:xfrm>
            <a:off x="8788675" y="3194896"/>
            <a:ext cx="1002197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solidFill>
                  <a:srgbClr val="FF993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mediana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6841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56408EF-12D4-461A-BE3F-B121785F9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it-IT"/>
              <a:t>Le cause della VKC non sono ancora note, ma: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1FCF205D-2DA6-49D2-9A1C-F880198EA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1409"/>
            <a:ext cx="10515600" cy="3685554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it-IT" dirty="0"/>
              <a:t>Perché è classificata tra le congiuntiviti allergiche se il 50% degli affetti ha test epicutanei e </a:t>
            </a:r>
            <a:r>
              <a:rPr lang="it-IT" dirty="0" err="1"/>
              <a:t>IgE</a:t>
            </a:r>
            <a:r>
              <a:rPr lang="it-IT" dirty="0"/>
              <a:t> specifiche negativi?</a:t>
            </a:r>
          </a:p>
          <a:p>
            <a:pPr marL="514350" indent="-514350">
              <a:buAutoNum type="arabicParenR"/>
            </a:pPr>
            <a:r>
              <a:rPr lang="it-IT" dirty="0"/>
              <a:t>Perché nelle famiglie dei bambini affetti sono frequenti malattie autoimmuni?</a:t>
            </a:r>
          </a:p>
          <a:p>
            <a:pPr marL="514350" indent="-514350">
              <a:buAutoNum type="arabicParenR"/>
            </a:pPr>
            <a:r>
              <a:rPr lang="it-IT" dirty="0"/>
              <a:t>Come mai peggiora in concomitanza con l’esposizione solare?</a:t>
            </a:r>
          </a:p>
          <a:p>
            <a:pPr marL="514350" indent="-514350">
              <a:buAutoNum type="arabicParenR"/>
            </a:pPr>
            <a:r>
              <a:rPr lang="it-IT" dirty="0"/>
              <a:t>Perché è 3 volte più frequente nei maschi?</a:t>
            </a:r>
          </a:p>
          <a:p>
            <a:pPr marL="514350" indent="-514350">
              <a:buAutoNum type="arabicParenR"/>
            </a:pPr>
            <a:r>
              <a:rPr lang="it-IT" dirty="0"/>
              <a:t>Perché tende a risolversi alla pubertà?</a:t>
            </a:r>
          </a:p>
          <a:p>
            <a:pPr marL="514350" indent="-514350">
              <a:buAutoNum type="arabicParenR"/>
            </a:pPr>
            <a:r>
              <a:rPr lang="it-IT" dirty="0"/>
              <a:t>Perché il 10% dei bambini non risponde alla ciclosporina?</a:t>
            </a:r>
          </a:p>
          <a:p>
            <a:pPr marL="514350" indent="-514350">
              <a:buAutoNum type="arabicParenR"/>
            </a:pP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FE1AC255-1857-4E03-B83A-11D4086E4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4575" y="4294284"/>
            <a:ext cx="2411896" cy="237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4537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erba, esterni, persona, edificio&#10;&#10;Descrizione generata con affidabilità molto elevata">
            <a:extLst>
              <a:ext uri="{FF2B5EF4-FFF2-40B4-BE49-F238E27FC236}">
                <a16:creationId xmlns:a16="http://schemas.microsoft.com/office/drawing/2014/main" xmlns="" id="{F9BA839A-4119-42E4-B3CD-DCDF3A777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882" y="0"/>
            <a:ext cx="10354235" cy="685800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420787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FEEA6B06-37BF-43FC-9986-67E896676419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35" name="Rectangle 34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Oval 35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Oval 36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Oval 39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Freeform 5">
              <a:extLst/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23D9DFF9-99E4-4FE6-9EAC-F1D7A7DFA57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" name="Immagine 4">
            <a:extLst>
              <a:ext uri="{FF2B5EF4-FFF2-40B4-BE49-F238E27FC236}">
                <a16:creationId xmlns:a16="http://schemas.microsoft.com/office/drawing/2014/main" xmlns="" id="{6E209B42-980A-4D59-BE8B-AF478F4F47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-2" b="1683"/>
          <a:stretch/>
        </p:blipFill>
        <p:spPr>
          <a:xfrm>
            <a:off x="1109764" y="1113063"/>
            <a:ext cx="3531062" cy="462875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30ABFA9-48D3-48F6-AAC5-DC43FCE2B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2261" y="2464904"/>
            <a:ext cx="5380810" cy="163001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000" dirty="0"/>
              <a:t>Una </a:t>
            </a:r>
            <a:r>
              <a:rPr lang="en-US" sz="4000" dirty="0" err="1"/>
              <a:t>lunga</a:t>
            </a:r>
            <a:r>
              <a:rPr lang="en-US" sz="4000" dirty="0"/>
              <a:t> </a:t>
            </a:r>
            <a:r>
              <a:rPr lang="en-US" sz="4000" dirty="0" err="1"/>
              <a:t>avventura</a:t>
            </a:r>
            <a:r>
              <a:rPr lang="en-US" sz="4000" dirty="0"/>
              <a:t>: da </a:t>
            </a:r>
            <a:r>
              <a:rPr lang="en-US" sz="4000" dirty="0" err="1"/>
              <a:t>giugno</a:t>
            </a:r>
            <a:r>
              <a:rPr lang="en-US" sz="4000" dirty="0"/>
              <a:t> 2016 </a:t>
            </a:r>
            <a:br>
              <a:rPr lang="en-US" sz="4000" dirty="0"/>
            </a:br>
            <a:r>
              <a:rPr lang="en-US" sz="4000" dirty="0"/>
              <a:t>a </a:t>
            </a:r>
            <a:r>
              <a:rPr lang="en-US" sz="4000" dirty="0" err="1"/>
              <a:t>luglio</a:t>
            </a:r>
            <a:r>
              <a:rPr lang="en-US" sz="4000" dirty="0"/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val="2959471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3"/>
          <p:cNvPicPr>
            <a:picLocks noChangeAspect="1"/>
          </p:cNvPicPr>
          <p:nvPr/>
        </p:nvPicPr>
        <p:blipFill rotWithShape="1">
          <a:blip r:embed="rId2"/>
          <a:srcRect t="16920" r="-3" b="13124"/>
          <a:stretch/>
        </p:blipFill>
        <p:spPr>
          <a:xfrm>
            <a:off x="5194607" y="1338748"/>
            <a:ext cx="6391533" cy="4180504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360233D-3730-4973-B642-F45210833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8"/>
            <a:ext cx="2942210" cy="1020232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rgbClr val="EBEBEB"/>
                </a:solidFill>
              </a:rPr>
              <a:t>ALCUNI NUMERI…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83096" y="2544416"/>
            <a:ext cx="4479233" cy="3475383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Totale</a:t>
            </a:r>
            <a:r>
              <a:rPr lang="en-US" dirty="0">
                <a:solidFill>
                  <a:schemeClr val="tx1"/>
                </a:solidFill>
              </a:rPr>
              <a:t> bambini </a:t>
            </a:r>
            <a:r>
              <a:rPr lang="en-US" dirty="0" err="1">
                <a:solidFill>
                  <a:schemeClr val="tx1"/>
                </a:solidFill>
              </a:rPr>
              <a:t>seguiti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b="1" dirty="0">
                <a:solidFill>
                  <a:schemeClr val="tx1"/>
                </a:solidFill>
              </a:rPr>
              <a:t>318</a:t>
            </a:r>
          </a:p>
          <a:p>
            <a:r>
              <a:rPr lang="en-US" dirty="0">
                <a:solidFill>
                  <a:schemeClr val="tx1"/>
                </a:solidFill>
              </a:rPr>
              <a:t>Prime </a:t>
            </a:r>
            <a:r>
              <a:rPr lang="en-US" dirty="0" err="1">
                <a:solidFill>
                  <a:schemeClr val="tx1"/>
                </a:solidFill>
              </a:rPr>
              <a:t>visite</a:t>
            </a:r>
            <a:r>
              <a:rPr lang="en-US" dirty="0">
                <a:solidFill>
                  <a:schemeClr val="tx1"/>
                </a:solidFill>
              </a:rPr>
              <a:t> 2016: </a:t>
            </a:r>
            <a:r>
              <a:rPr lang="en-US" b="1" dirty="0">
                <a:solidFill>
                  <a:schemeClr val="tx1"/>
                </a:solidFill>
              </a:rPr>
              <a:t>97</a:t>
            </a:r>
          </a:p>
          <a:p>
            <a:r>
              <a:rPr lang="en-US" dirty="0">
                <a:solidFill>
                  <a:schemeClr val="tx1"/>
                </a:solidFill>
              </a:rPr>
              <a:t>Prime </a:t>
            </a:r>
            <a:r>
              <a:rPr lang="en-US" dirty="0" err="1">
                <a:solidFill>
                  <a:schemeClr val="tx1"/>
                </a:solidFill>
              </a:rPr>
              <a:t>visite</a:t>
            </a:r>
            <a:r>
              <a:rPr lang="en-US" dirty="0">
                <a:solidFill>
                  <a:schemeClr val="tx1"/>
                </a:solidFill>
              </a:rPr>
              <a:t> 2017: </a:t>
            </a:r>
            <a:r>
              <a:rPr lang="en-US" b="1" dirty="0">
                <a:solidFill>
                  <a:schemeClr val="tx1"/>
                </a:solidFill>
              </a:rPr>
              <a:t>74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Bambini in </a:t>
            </a:r>
            <a:r>
              <a:rPr lang="en-US" dirty="0" err="1">
                <a:solidFill>
                  <a:schemeClr val="tx1"/>
                </a:solidFill>
              </a:rPr>
              <a:t>terapia</a:t>
            </a:r>
            <a:r>
              <a:rPr lang="en-US" dirty="0">
                <a:solidFill>
                  <a:schemeClr val="tx1"/>
                </a:solidFill>
              </a:rPr>
              <a:t> con </a:t>
            </a:r>
            <a:r>
              <a:rPr lang="en-US" dirty="0" err="1">
                <a:solidFill>
                  <a:schemeClr val="tx1"/>
                </a:solidFill>
              </a:rPr>
              <a:t>ciclosporina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b="1" dirty="0">
                <a:solidFill>
                  <a:schemeClr val="tx1"/>
                </a:solidFill>
              </a:rPr>
              <a:t>112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dirty="0" err="1">
                <a:solidFill>
                  <a:schemeClr val="tx1"/>
                </a:solidFill>
              </a:rPr>
              <a:t>contro</a:t>
            </a:r>
            <a:r>
              <a:rPr lang="en-US" dirty="0">
                <a:solidFill>
                  <a:schemeClr val="tx1"/>
                </a:solidFill>
              </a:rPr>
              <a:t> 79)</a:t>
            </a:r>
          </a:p>
          <a:p>
            <a:r>
              <a:rPr lang="en-US" dirty="0">
                <a:solidFill>
                  <a:schemeClr val="tx1"/>
                </a:solidFill>
              </a:rPr>
              <a:t>Bambini in </a:t>
            </a:r>
            <a:r>
              <a:rPr lang="en-US" dirty="0" err="1">
                <a:solidFill>
                  <a:schemeClr val="tx1"/>
                </a:solidFill>
              </a:rPr>
              <a:t>terapia</a:t>
            </a:r>
            <a:r>
              <a:rPr lang="en-US" dirty="0">
                <a:solidFill>
                  <a:schemeClr val="tx1"/>
                </a:solidFill>
              </a:rPr>
              <a:t> con tacrolimus: </a:t>
            </a:r>
            <a:r>
              <a:rPr lang="en-US" b="1" dirty="0">
                <a:solidFill>
                  <a:schemeClr val="tx1"/>
                </a:solidFill>
              </a:rPr>
              <a:t>20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dirty="0" err="1">
                <a:solidFill>
                  <a:schemeClr val="tx1"/>
                </a:solidFill>
              </a:rPr>
              <a:t>contro</a:t>
            </a:r>
            <a:r>
              <a:rPr lang="en-US" dirty="0">
                <a:solidFill>
                  <a:schemeClr val="tx1"/>
                </a:solidFill>
              </a:rPr>
              <a:t> 11)</a:t>
            </a:r>
          </a:p>
        </p:txBody>
      </p:sp>
    </p:spTree>
    <p:extLst>
      <p:ext uri="{BB962C8B-B14F-4D97-AF65-F5344CB8AC3E}">
        <p14:creationId xmlns:p14="http://schemas.microsoft.com/office/powerpoint/2010/main" val="1897240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75F2FE2-F335-4CF9-90FE-282858A81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La VKC è caratterizzata da: </a:t>
            </a:r>
          </a:p>
        </p:txBody>
      </p:sp>
      <p:graphicFrame>
        <p:nvGraphicFramePr>
          <p:cNvPr id="5" name="Segnaposto contenuto 4">
            <a:extLst>
              <a:ext uri="{FF2B5EF4-FFF2-40B4-BE49-F238E27FC236}">
                <a16:creationId xmlns:a16="http://schemas.microsoft.com/office/drawing/2014/main" xmlns="" id="{1A14F92E-E29F-4990-A6BD-6342E4414CBB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xmlns="" id="{1A14F92E-E29F-4990-A6BD-6342E4414CBB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325217" y="1524000"/>
          <a:ext cx="10005392" cy="4850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34862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B79E24F-194E-4BCF-88EB-630C1D2EE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VKC TARSALE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ACC8C41E-0FDB-42F8-81F1-D3BF6148D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658" y="3066016"/>
            <a:ext cx="314325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Risultati immagini per vkc tarsale">
            <a:extLst>
              <a:ext uri="{FF2B5EF4-FFF2-40B4-BE49-F238E27FC236}">
                <a16:creationId xmlns:a16="http://schemas.microsoft.com/office/drawing/2014/main" xmlns="" id="{B49EBF9A-E457-45D5-AF5D-78137F405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051" y="3049747"/>
            <a:ext cx="3239600" cy="209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isultati immagini per vkc tarsale">
            <a:extLst>
              <a:ext uri="{FF2B5EF4-FFF2-40B4-BE49-F238E27FC236}">
                <a16:creationId xmlns:a16="http://schemas.microsoft.com/office/drawing/2014/main" xmlns="" id="{C77C21FD-6226-498B-90F9-5D623DE5D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495" y="3023209"/>
            <a:ext cx="3345532" cy="207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337AB393-769A-467E-ACDF-2CD0A23C8811}"/>
              </a:ext>
            </a:extLst>
          </p:cNvPr>
          <p:cNvSpPr/>
          <p:nvPr/>
        </p:nvSpPr>
        <p:spPr>
          <a:xfrm>
            <a:off x="4500224" y="4904426"/>
            <a:ext cx="1590500" cy="2654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www.oculistacernusco.it</a:t>
            </a:r>
            <a:endParaRPr lang="it-IT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3EE4D9B4-8996-4C1B-9DB2-399EC20CB968}"/>
              </a:ext>
            </a:extLst>
          </p:cNvPr>
          <p:cNvSpPr/>
          <p:nvPr/>
        </p:nvSpPr>
        <p:spPr>
          <a:xfrm>
            <a:off x="8109116" y="4877922"/>
            <a:ext cx="1454244" cy="2734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www.mivision.com.au</a:t>
            </a:r>
            <a:endParaRPr lang="it-IT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xmlns="" id="{F7A39CF3-0E8E-4D52-BBA3-55F6A6080825}"/>
              </a:ext>
            </a:extLst>
          </p:cNvPr>
          <p:cNvSpPr/>
          <p:nvPr/>
        </p:nvSpPr>
        <p:spPr>
          <a:xfrm>
            <a:off x="829758" y="4891174"/>
            <a:ext cx="2135521" cy="2734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Pleyer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al., </a:t>
            </a:r>
            <a:r>
              <a:rPr lang="en-US" sz="1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Ophthalmologe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2015</a:t>
            </a:r>
            <a:endParaRPr lang="it-IT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541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6FF84EA-A286-4676-A5CA-C26F93794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VKC LIMBARE</a:t>
            </a:r>
          </a:p>
        </p:txBody>
      </p:sp>
      <p:pic>
        <p:nvPicPr>
          <p:cNvPr id="2050" name="Picture 2" descr="Risultati immagini per vkc noduli di trantas">
            <a:extLst>
              <a:ext uri="{FF2B5EF4-FFF2-40B4-BE49-F238E27FC236}">
                <a16:creationId xmlns:a16="http://schemas.microsoft.com/office/drawing/2014/main" xmlns="" id="{D2E94A9A-CEB8-4AE3-8303-1E242853ECC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67" y="3038620"/>
            <a:ext cx="3287646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xmlns="" id="{D2C6E6E1-BD75-4376-9474-8577E21D5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358" y="3017696"/>
            <a:ext cx="3138972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E33F6254-E63B-4A14-BC45-FEC5D425E8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3294" y="2992846"/>
            <a:ext cx="3056535" cy="2160000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1A3EFD0A-8C6D-4EB3-91DE-EA64F7D03C6A}"/>
              </a:ext>
            </a:extLst>
          </p:cNvPr>
          <p:cNvSpPr/>
          <p:nvPr/>
        </p:nvSpPr>
        <p:spPr>
          <a:xfrm>
            <a:off x="4315080" y="4944183"/>
            <a:ext cx="2135521" cy="2654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Pleyer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al., </a:t>
            </a:r>
            <a:r>
              <a:rPr lang="en-US" sz="1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Ophthalmologe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2015</a:t>
            </a:r>
            <a:endParaRPr lang="it-IT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CE86E66C-32A8-40E5-85FA-69994033953F}"/>
              </a:ext>
            </a:extLst>
          </p:cNvPr>
          <p:cNvSpPr/>
          <p:nvPr/>
        </p:nvSpPr>
        <p:spPr>
          <a:xfrm>
            <a:off x="617337" y="4957435"/>
            <a:ext cx="1590500" cy="2654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www.oculistacernusco.it</a:t>
            </a:r>
            <a:endParaRPr lang="it-IT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DDFC7ECD-E0BE-495A-9357-E803B5B59044}"/>
              </a:ext>
            </a:extLst>
          </p:cNvPr>
          <p:cNvSpPr/>
          <p:nvPr/>
        </p:nvSpPr>
        <p:spPr>
          <a:xfrm>
            <a:off x="8032756" y="4930930"/>
            <a:ext cx="1694695" cy="2654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www.geneticapediatrica.it</a:t>
            </a:r>
            <a:endParaRPr lang="it-IT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796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4" descr="Risultati immagini per metabolismo vitamina 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8468" y="2380097"/>
            <a:ext cx="5004476" cy="3865958"/>
          </a:xfrm>
          <a:prstGeom prst="roundRect">
            <a:avLst>
              <a:gd name="adj" fmla="val 1858"/>
            </a:avLst>
          </a:prstGeom>
          <a:effectLst/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200AE16D-7A08-4F6B-A6A8-E32253170E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82875" y="2686929"/>
            <a:ext cx="5869860" cy="3334044"/>
          </a:xfrm>
          <a:prstGeom prst="roundRect">
            <a:avLst>
              <a:gd name="adj" fmla="val 1858"/>
            </a:avLst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139BB20-5E56-485A-B106-97CC1A910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VITAMINA D</a:t>
            </a:r>
          </a:p>
        </p:txBody>
      </p:sp>
    </p:spTree>
    <p:extLst>
      <p:ext uri="{BB962C8B-B14F-4D97-AF65-F5344CB8AC3E}">
        <p14:creationId xmlns:p14="http://schemas.microsoft.com/office/powerpoint/2010/main" val="495764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B3E3BFE-AF57-4C81-B273-D54D46FFF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vitamina D ha molteplici funzioni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E6080ED3-567B-4D2A-9C53-A56E442453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Regola la crescita cellulare</a:t>
            </a:r>
          </a:p>
          <a:p>
            <a:r>
              <a:rPr lang="it-IT" dirty="0"/>
              <a:t>È </a:t>
            </a:r>
            <a:r>
              <a:rPr lang="it-IT" dirty="0" err="1"/>
              <a:t>immuno</a:t>
            </a:r>
            <a:r>
              <a:rPr lang="it-IT" dirty="0"/>
              <a:t>-modulante</a:t>
            </a:r>
          </a:p>
          <a:p>
            <a:r>
              <a:rPr lang="it-IT" dirty="0"/>
              <a:t>Permette il riassorbimento intestinale di calcio</a:t>
            </a:r>
          </a:p>
          <a:p>
            <a:r>
              <a:rPr lang="it-IT" dirty="0"/>
              <a:t>Favorisce lo sviluppo e la funzione del SNC</a:t>
            </a:r>
          </a:p>
          <a:p>
            <a:r>
              <a:rPr lang="it-IT" dirty="0"/>
              <a:t>Favorisce la salute epidermica</a:t>
            </a:r>
          </a:p>
          <a:p>
            <a:r>
              <a:rPr lang="it-IT" dirty="0"/>
              <a:t>Regola la funzione delle cellule β pancreatiche</a:t>
            </a:r>
          </a:p>
          <a:p>
            <a:r>
              <a:rPr lang="it-IT" dirty="0"/>
              <a:t>Favorisce la funzionalità cardiaca</a:t>
            </a:r>
          </a:p>
        </p:txBody>
      </p:sp>
    </p:spTree>
    <p:extLst>
      <p:ext uri="{BB962C8B-B14F-4D97-AF65-F5344CB8AC3E}">
        <p14:creationId xmlns:p14="http://schemas.microsoft.com/office/powerpoint/2010/main" val="312406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C8E2A2B-AEF4-4310-AB7D-5E59532A9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Una sua carenza può causare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9F78D1EB-C9D5-4F8E-A25D-FCBFDB7B69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Rachitismo</a:t>
            </a:r>
          </a:p>
          <a:p>
            <a:r>
              <a:rPr lang="it-IT" dirty="0"/>
              <a:t>Mancato raggiungimento della massa ossea attesa</a:t>
            </a:r>
          </a:p>
          <a:p>
            <a:r>
              <a:rPr lang="it-IT" dirty="0"/>
              <a:t>Aumentato rischio di infezioni, soprattutto delle vie aeree</a:t>
            </a:r>
          </a:p>
          <a:p>
            <a:r>
              <a:rPr lang="it-IT" dirty="0"/>
              <a:t>Aumentato rischio di obesità</a:t>
            </a:r>
          </a:p>
          <a:p>
            <a:r>
              <a:rPr lang="it-IT" dirty="0"/>
              <a:t>Aumentato rischio di malattie autoimmuni, come DM 1, celiachia e IBD</a:t>
            </a:r>
          </a:p>
        </p:txBody>
      </p:sp>
    </p:spTree>
    <p:extLst>
      <p:ext uri="{BB962C8B-B14F-4D97-AF65-F5344CB8AC3E}">
        <p14:creationId xmlns:p14="http://schemas.microsoft.com/office/powerpoint/2010/main" val="14773756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riunioni ione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665</TotalTime>
  <Words>291</Words>
  <Application>Microsoft Office PowerPoint</Application>
  <PresentationFormat>Personalizzato</PresentationFormat>
  <Paragraphs>51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7" baseType="lpstr">
      <vt:lpstr>Sala riunioni ione</vt:lpstr>
      <vt:lpstr>OCCHIO ALLA VERNAL</vt:lpstr>
      <vt:lpstr>Una lunga avventura: da giugno 2016  a luglio 2017</vt:lpstr>
      <vt:lpstr>ALCUNI NUMERI…</vt:lpstr>
      <vt:lpstr>La VKC è caratterizzata da: </vt:lpstr>
      <vt:lpstr>VKC TARSALE</vt:lpstr>
      <vt:lpstr>VKC LIMBARE</vt:lpstr>
      <vt:lpstr>VITAMINA D</vt:lpstr>
      <vt:lpstr>La vitamina D ha molteplici funzioni</vt:lpstr>
      <vt:lpstr>Una sua carenza può causare</vt:lpstr>
      <vt:lpstr>LIVELLI SIERICI DI VITAMINA D</vt:lpstr>
      <vt:lpstr>CICLOSPORINA vs TACROLIMUS</vt:lpstr>
      <vt:lpstr>Livelli sierici di vitamina D e forma di VKC</vt:lpstr>
      <vt:lpstr>Livelli sierici di vitamina D e BMI </vt:lpstr>
      <vt:lpstr>Livelli sierici di vitamina D e fototipo </vt:lpstr>
      <vt:lpstr>Le cause della VKC non sono ancora note, ma: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gaia.ben@fastwebnet.it</dc:creator>
  <cp:lastModifiedBy>Utente</cp:lastModifiedBy>
  <cp:revision>18</cp:revision>
  <dcterms:created xsi:type="dcterms:W3CDTF">2017-09-24T12:54:21Z</dcterms:created>
  <dcterms:modified xsi:type="dcterms:W3CDTF">2017-10-19T09:16:56Z</dcterms:modified>
</cp:coreProperties>
</file>